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Old Standard TT"/>
      <p:regular r:id="rId17"/>
      <p:bold r:id="rId18"/>
      <p: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OldStandardTT-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OldStandardTT-italic.fntdata"/><Relationship Id="rId6" Type="http://schemas.openxmlformats.org/officeDocument/2006/relationships/slide" Target="slides/slide1.xml"/><Relationship Id="rId18" Type="http://schemas.openxmlformats.org/officeDocument/2006/relationships/font" Target="fonts/OldStandardT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4daaf1ff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4daaf1ff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daaf1ffa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4daaf1ffa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4daaf1ffa1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4daaf1ffa1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4daaf1ffa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4daaf1ffa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4daaf1ffa1_0_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4daaf1ffa1_0_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4daaf1ffa1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4daaf1ffa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houzeo.com/blog/home-appraisal-co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Digital House Appraisals </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Saving Money Buying or Selling Houses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4" title="Screenshot 2025-04-20 at 12.19.48 PM.png"/>
          <p:cNvPicPr preferRelativeResize="0"/>
          <p:nvPr/>
        </p:nvPicPr>
        <p:blipFill>
          <a:blip r:embed="rId3">
            <a:alphaModFix/>
          </a:blip>
          <a:stretch>
            <a:fillRect/>
          </a:stretch>
        </p:blipFill>
        <p:spPr>
          <a:xfrm>
            <a:off x="152400" y="43713"/>
            <a:ext cx="8376349" cy="50560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are Appraisals necessary? </a:t>
            </a:r>
            <a:endParaRPr/>
          </a:p>
        </p:txBody>
      </p:sp>
      <p:sp>
        <p:nvSpPr>
          <p:cNvPr id="71" name="Google Shape;71;p15"/>
          <p:cNvSpPr txBox="1"/>
          <p:nvPr>
            <p:ph idx="1" type="body"/>
          </p:nvPr>
        </p:nvSpPr>
        <p:spPr>
          <a:xfrm>
            <a:off x="311700" y="1152475"/>
            <a:ext cx="8520600" cy="399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150">
                <a:solidFill>
                  <a:srgbClr val="333333"/>
                </a:solidFill>
                <a:highlight>
                  <a:srgbClr val="FFFFFF"/>
                </a:highlight>
                <a:latin typeface="Montserrat"/>
                <a:ea typeface="Montserrat"/>
                <a:cs typeface="Montserrat"/>
                <a:sym typeface="Montserrat"/>
              </a:rPr>
              <a:t>Normally, if you need to know the value of something, you can form an estimate by looking at recent sales of similar items. For example, if you want to know the value of stock you own, you can look at its recent share price. Or if you want to know the value of your car, you can look online for recent value estimates for the same model from the same year.</a:t>
            </a:r>
            <a:endParaRPr sz="1150">
              <a:solidFill>
                <a:srgbClr val="333333"/>
              </a:solidFill>
              <a:highlight>
                <a:srgbClr val="FFFFFF"/>
              </a:highlight>
              <a:latin typeface="Montserrat"/>
              <a:ea typeface="Montserrat"/>
              <a:cs typeface="Montserrat"/>
              <a:sym typeface="Montserrat"/>
            </a:endParaRPr>
          </a:p>
          <a:p>
            <a:pPr indent="0" lvl="0" marL="0" rtl="0" algn="l">
              <a:spcBef>
                <a:spcPts val="3200"/>
              </a:spcBef>
              <a:spcAft>
                <a:spcPts val="0"/>
              </a:spcAft>
              <a:buNone/>
            </a:pPr>
            <a:r>
              <a:t/>
            </a:r>
            <a:endParaRPr sz="1150">
              <a:solidFill>
                <a:srgbClr val="333333"/>
              </a:solidFill>
              <a:highlight>
                <a:srgbClr val="FFFFFF"/>
              </a:highlight>
              <a:latin typeface="Montserrat"/>
              <a:ea typeface="Montserrat"/>
              <a:cs typeface="Montserrat"/>
              <a:sym typeface="Montserrat"/>
            </a:endParaRPr>
          </a:p>
          <a:p>
            <a:pPr indent="0" lvl="0" marL="0" rtl="0" algn="l">
              <a:spcBef>
                <a:spcPts val="3200"/>
              </a:spcBef>
              <a:spcAft>
                <a:spcPts val="0"/>
              </a:spcAft>
              <a:buNone/>
            </a:pPr>
            <a:r>
              <a:t/>
            </a:r>
            <a:endParaRPr sz="1150">
              <a:solidFill>
                <a:srgbClr val="333333"/>
              </a:solidFill>
              <a:highlight>
                <a:srgbClr val="FFFFFF"/>
              </a:highlight>
              <a:latin typeface="Montserrat"/>
              <a:ea typeface="Montserrat"/>
              <a:cs typeface="Montserrat"/>
              <a:sym typeface="Montserrat"/>
            </a:endParaRPr>
          </a:p>
          <a:p>
            <a:pPr indent="0" lvl="0" marL="0" rtl="0" algn="l">
              <a:spcBef>
                <a:spcPts val="3200"/>
              </a:spcBef>
              <a:spcAft>
                <a:spcPts val="0"/>
              </a:spcAft>
              <a:buClr>
                <a:schemeClr val="dk1"/>
              </a:buClr>
              <a:buSzPts val="1100"/>
              <a:buFont typeface="Arial"/>
              <a:buNone/>
            </a:pPr>
            <a:r>
              <a:t/>
            </a:r>
            <a:endParaRPr sz="1150">
              <a:solidFill>
                <a:srgbClr val="333333"/>
              </a:solidFill>
              <a:highlight>
                <a:srgbClr val="FFFFFF"/>
              </a:highlight>
              <a:latin typeface="Montserrat"/>
              <a:ea typeface="Montserrat"/>
              <a:cs typeface="Montserrat"/>
              <a:sym typeface="Montserrat"/>
            </a:endParaRPr>
          </a:p>
          <a:p>
            <a:pPr indent="0" lvl="0" marL="0" rtl="0" algn="l">
              <a:spcBef>
                <a:spcPts val="3200"/>
              </a:spcBef>
              <a:spcAft>
                <a:spcPts val="0"/>
              </a:spcAft>
              <a:buNone/>
            </a:pPr>
            <a:r>
              <a:t/>
            </a:r>
            <a:endParaRPr sz="1150">
              <a:solidFill>
                <a:srgbClr val="333333"/>
              </a:solidFill>
              <a:highlight>
                <a:srgbClr val="FFFFFF"/>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50">
                <a:solidFill>
                  <a:srgbClr val="333333"/>
                </a:solidFill>
                <a:highlight>
                  <a:srgbClr val="FFFFFF"/>
                </a:highlight>
                <a:latin typeface="Montserrat"/>
                <a:ea typeface="Montserrat"/>
                <a:cs typeface="Montserrat"/>
                <a:sym typeface="Montserrat"/>
              </a:rPr>
              <a:t>But if you need to know the value of something that’s unique or that isn’t bought or sold frequently, you may need to obtain an appraisal from an expert.</a:t>
            </a:r>
            <a:endParaRPr sz="1150">
              <a:solidFill>
                <a:srgbClr val="333333"/>
              </a:solidFill>
              <a:highlight>
                <a:srgbClr val="FFFFFF"/>
              </a:highlight>
              <a:latin typeface="Montserrat"/>
              <a:ea typeface="Montserrat"/>
              <a:cs typeface="Montserrat"/>
              <a:sym typeface="Montserrat"/>
            </a:endParaRPr>
          </a:p>
          <a:p>
            <a:pPr indent="0" lvl="0" marL="0" rtl="0" algn="l">
              <a:spcBef>
                <a:spcPts val="0"/>
              </a:spcBef>
              <a:spcAft>
                <a:spcPts val="1200"/>
              </a:spcAft>
              <a:buNone/>
            </a:pPr>
            <a:r>
              <a:t/>
            </a:r>
            <a:endParaRPr/>
          </a:p>
        </p:txBody>
      </p:sp>
      <p:pic>
        <p:nvPicPr>
          <p:cNvPr id="72" name="Google Shape;72;p15" title="Screenshot 2025-04-20 at 12.40.12 PM.png"/>
          <p:cNvPicPr preferRelativeResize="0"/>
          <p:nvPr/>
        </p:nvPicPr>
        <p:blipFill>
          <a:blip r:embed="rId3">
            <a:alphaModFix/>
          </a:blip>
          <a:stretch>
            <a:fillRect/>
          </a:stretch>
        </p:blipFill>
        <p:spPr>
          <a:xfrm>
            <a:off x="360650" y="2023500"/>
            <a:ext cx="3893100" cy="2248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Pricing for Appraisals </a:t>
            </a:r>
            <a:endParaRPr/>
          </a:p>
        </p:txBody>
      </p:sp>
      <p:sp>
        <p:nvSpPr>
          <p:cNvPr id="78" name="Google Shape;78;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lnSpcReduction="20000"/>
          </a:bodyPr>
          <a:lstStyle/>
          <a:p>
            <a:pPr indent="0" lvl="0" marL="0" rtl="0" algn="l">
              <a:lnSpc>
                <a:spcPct val="177272"/>
              </a:lnSpc>
              <a:spcBef>
                <a:spcPts val="800"/>
              </a:spcBef>
              <a:spcAft>
                <a:spcPts val="0"/>
              </a:spcAft>
              <a:buClr>
                <a:schemeClr val="dk1"/>
              </a:buClr>
              <a:buSzPct val="100000"/>
              <a:buFont typeface="Arial"/>
              <a:buNone/>
            </a:pPr>
            <a:r>
              <a:rPr lang="en" sz="1100">
                <a:solidFill>
                  <a:schemeClr val="dk1"/>
                </a:solidFill>
              </a:rPr>
              <a:t>The average </a:t>
            </a:r>
            <a:r>
              <a:rPr lang="en" sz="1100">
                <a:solidFill>
                  <a:srgbClr val="0B5AA5"/>
                </a:solidFill>
                <a:uFill>
                  <a:noFill/>
                </a:uFill>
                <a:hlinkClick r:id="rId3">
                  <a:extLst>
                    <a:ext uri="{A12FA001-AC4F-418D-AE19-62706E023703}">
                      <ahyp:hlinkClr val="tx"/>
                    </a:ext>
                  </a:extLst>
                </a:hlinkClick>
              </a:rPr>
              <a:t>home appraisal cost</a:t>
            </a:r>
            <a:r>
              <a:rPr lang="en" sz="1100">
                <a:solidFill>
                  <a:schemeClr val="dk1"/>
                </a:solidFill>
              </a:rPr>
              <a:t> in the Empire State is $625. The price of an appraisal can vary based on property types: </a:t>
            </a:r>
            <a:endParaRPr sz="1100">
              <a:solidFill>
                <a:schemeClr val="dk1"/>
              </a:solidFill>
            </a:endParaRPr>
          </a:p>
          <a:p>
            <a:pPr indent="-299085" lvl="0" marL="457200" rtl="0" algn="l">
              <a:lnSpc>
                <a:spcPct val="162500"/>
              </a:lnSpc>
              <a:spcBef>
                <a:spcPts val="1100"/>
              </a:spcBef>
              <a:spcAft>
                <a:spcPts val="0"/>
              </a:spcAft>
              <a:buClr>
                <a:schemeClr val="dk1"/>
              </a:buClr>
              <a:buSzPct val="100000"/>
              <a:buChar char="●"/>
            </a:pPr>
            <a:r>
              <a:rPr b="1" lang="en" sz="1200">
                <a:solidFill>
                  <a:schemeClr val="dk1"/>
                </a:solidFill>
              </a:rPr>
              <a:t>Single-Family Homes:</a:t>
            </a:r>
            <a:r>
              <a:rPr lang="en" sz="1200">
                <a:solidFill>
                  <a:schemeClr val="dk1"/>
                </a:solidFill>
              </a:rPr>
              <a:t> $625</a:t>
            </a:r>
            <a:endParaRPr sz="1200">
              <a:solidFill>
                <a:schemeClr val="dk1"/>
              </a:solidFill>
            </a:endParaRPr>
          </a:p>
          <a:p>
            <a:pPr indent="-299085" lvl="0" marL="457200" rtl="0" algn="l">
              <a:lnSpc>
                <a:spcPct val="162500"/>
              </a:lnSpc>
              <a:spcBef>
                <a:spcPts val="0"/>
              </a:spcBef>
              <a:spcAft>
                <a:spcPts val="0"/>
              </a:spcAft>
              <a:buClr>
                <a:schemeClr val="dk1"/>
              </a:buClr>
              <a:buSzPct val="100000"/>
              <a:buChar char="●"/>
            </a:pPr>
            <a:r>
              <a:rPr b="1" lang="en" sz="1200">
                <a:solidFill>
                  <a:schemeClr val="dk1"/>
                </a:solidFill>
              </a:rPr>
              <a:t>Individual Condominiums:</a:t>
            </a:r>
            <a:r>
              <a:rPr lang="en" sz="1200">
                <a:solidFill>
                  <a:schemeClr val="dk1"/>
                </a:solidFill>
              </a:rPr>
              <a:t> $625</a:t>
            </a:r>
            <a:endParaRPr sz="1200">
              <a:solidFill>
                <a:schemeClr val="dk1"/>
              </a:solidFill>
            </a:endParaRPr>
          </a:p>
          <a:p>
            <a:pPr indent="-299085" lvl="0" marL="457200" rtl="0" algn="l">
              <a:lnSpc>
                <a:spcPct val="162500"/>
              </a:lnSpc>
              <a:spcBef>
                <a:spcPts val="0"/>
              </a:spcBef>
              <a:spcAft>
                <a:spcPts val="0"/>
              </a:spcAft>
              <a:buClr>
                <a:schemeClr val="dk1"/>
              </a:buClr>
              <a:buSzPct val="100000"/>
              <a:buChar char="●"/>
            </a:pPr>
            <a:r>
              <a:rPr b="1" lang="en" sz="1200">
                <a:solidFill>
                  <a:schemeClr val="dk1"/>
                </a:solidFill>
              </a:rPr>
              <a:t>Manufactured Homes:</a:t>
            </a:r>
            <a:r>
              <a:rPr lang="en" sz="1200">
                <a:solidFill>
                  <a:schemeClr val="dk1"/>
                </a:solidFill>
              </a:rPr>
              <a:t> $675</a:t>
            </a:r>
            <a:endParaRPr sz="1200">
              <a:solidFill>
                <a:schemeClr val="dk1"/>
              </a:solidFill>
            </a:endParaRPr>
          </a:p>
          <a:p>
            <a:pPr indent="-299085" lvl="0" marL="457200" rtl="0" algn="l">
              <a:lnSpc>
                <a:spcPct val="162500"/>
              </a:lnSpc>
              <a:spcBef>
                <a:spcPts val="0"/>
              </a:spcBef>
              <a:spcAft>
                <a:spcPts val="0"/>
              </a:spcAft>
              <a:buClr>
                <a:schemeClr val="dk1"/>
              </a:buClr>
              <a:buSzPct val="100000"/>
              <a:buChar char="●"/>
            </a:pPr>
            <a:r>
              <a:rPr b="1" lang="en" sz="1200">
                <a:solidFill>
                  <a:schemeClr val="dk1"/>
                </a:solidFill>
              </a:rPr>
              <a:t>Multi-Family Homes:</a:t>
            </a:r>
            <a:r>
              <a:rPr lang="en" sz="1200">
                <a:solidFill>
                  <a:schemeClr val="dk1"/>
                </a:solidFill>
              </a:rPr>
              <a:t> $825</a:t>
            </a:r>
            <a:endParaRPr sz="1200">
              <a:solidFill>
                <a:schemeClr val="dk1"/>
              </a:solidFill>
            </a:endParaRPr>
          </a:p>
          <a:p>
            <a:pPr indent="0" lvl="0" marL="0" marR="63500" rtl="0" algn="l">
              <a:spcBef>
                <a:spcPts val="0"/>
              </a:spcBef>
              <a:spcAft>
                <a:spcPts val="0"/>
              </a:spcAft>
              <a:buNone/>
            </a:pPr>
            <a:r>
              <a:rPr lang="en" sz="1200">
                <a:solidFill>
                  <a:schemeClr val="dk1"/>
                </a:solidFill>
              </a:rPr>
              <a:t>In New York City, on average, about 2,190 homes were sold in February 2025, up from 2,071 the previous year. This represents a 5.7% increase in home sales year-over-year. The median sale price in February 2025 was $852,500, a 8.6% increase compared to the previous year. </a:t>
            </a:r>
            <a:endParaRPr sz="1200">
              <a:solidFill>
                <a:schemeClr val="dk1"/>
              </a:solidFill>
            </a:endParaRPr>
          </a:p>
          <a:p>
            <a:pPr indent="0" lvl="0" marL="0" rtl="0" algn="l">
              <a:spcBef>
                <a:spcPts val="1500"/>
              </a:spcBef>
              <a:spcAft>
                <a:spcPts val="0"/>
              </a:spcAft>
              <a:buNone/>
            </a:pPr>
            <a:r>
              <a:t/>
            </a:r>
            <a:endParaRPr sz="1200">
              <a:solidFill>
                <a:schemeClr val="dk1"/>
              </a:solidFill>
            </a:endParaRPr>
          </a:p>
          <a:p>
            <a:pPr indent="0" lvl="0" marL="0" rtl="0" algn="l">
              <a:lnSpc>
                <a:spcPct val="162500"/>
              </a:lnSpc>
              <a:spcBef>
                <a:spcPts val="800"/>
              </a:spcBef>
              <a:spcAft>
                <a:spcPts val="0"/>
              </a:spcAft>
              <a:buNone/>
            </a:pPr>
            <a:r>
              <a:t/>
            </a:r>
            <a:endParaRPr sz="1200">
              <a:solidFill>
                <a:schemeClr val="dk1"/>
              </a:solidFill>
            </a:endParaRPr>
          </a:p>
          <a:p>
            <a:pPr indent="0" lvl="0" marL="0" rtl="0" algn="l">
              <a:lnSpc>
                <a:spcPct val="162500"/>
              </a:lnSpc>
              <a:spcBef>
                <a:spcPts val="800"/>
              </a:spcBef>
              <a:spcAft>
                <a:spcPts val="0"/>
              </a:spcAft>
              <a:buNone/>
            </a:pPr>
            <a:r>
              <a:t/>
            </a:r>
            <a:endParaRPr sz="12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Pros and Cons of Traditional Home Appraisals </a:t>
            </a:r>
            <a:endParaRPr/>
          </a:p>
        </p:txBody>
      </p:sp>
      <p:sp>
        <p:nvSpPr>
          <p:cNvPr id="84" name="Google Shape;84;p17"/>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PROS</a:t>
            </a:r>
            <a:endParaRPr/>
          </a:p>
          <a:p>
            <a:pPr indent="-317500" lvl="0" marL="457200" rtl="0" algn="l">
              <a:spcBef>
                <a:spcPts val="1200"/>
              </a:spcBef>
              <a:spcAft>
                <a:spcPts val="0"/>
              </a:spcAft>
              <a:buSzPts val="1400"/>
              <a:buChar char="●"/>
            </a:pPr>
            <a:r>
              <a:rPr lang="en"/>
              <a:t>You work with life </a:t>
            </a:r>
            <a:r>
              <a:rPr lang="en"/>
              <a:t>experts</a:t>
            </a:r>
            <a:endParaRPr/>
          </a:p>
          <a:p>
            <a:pPr indent="-317500" lvl="0" marL="457200" rtl="0" algn="l">
              <a:spcBef>
                <a:spcPts val="0"/>
              </a:spcBef>
              <a:spcAft>
                <a:spcPts val="0"/>
              </a:spcAft>
              <a:buSzPts val="1400"/>
              <a:buChar char="●"/>
            </a:pPr>
            <a:r>
              <a:rPr lang="en"/>
              <a:t>It takes more time to make system changes than it does with a live agent.</a:t>
            </a:r>
            <a:endParaRPr/>
          </a:p>
          <a:p>
            <a:pPr indent="0" lvl="0" marL="457200" rtl="0" algn="l">
              <a:spcBef>
                <a:spcPts val="1200"/>
              </a:spcBef>
              <a:spcAft>
                <a:spcPts val="1200"/>
              </a:spcAft>
              <a:buNone/>
            </a:pPr>
            <a:r>
              <a:t/>
            </a:r>
            <a:endParaRPr/>
          </a:p>
        </p:txBody>
      </p:sp>
      <p:sp>
        <p:nvSpPr>
          <p:cNvPr id="85" name="Google Shape;85;p17"/>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CONS</a:t>
            </a:r>
            <a:endParaRPr/>
          </a:p>
          <a:p>
            <a:pPr indent="-317500" lvl="0" marL="457200" rtl="0" algn="l">
              <a:spcBef>
                <a:spcPts val="1200"/>
              </a:spcBef>
              <a:spcAft>
                <a:spcPts val="0"/>
              </a:spcAft>
              <a:buSzPts val="1400"/>
              <a:buChar char="●"/>
            </a:pPr>
            <a:r>
              <a:rPr lang="en"/>
              <a:t>Could be costly </a:t>
            </a:r>
            <a:endParaRPr/>
          </a:p>
          <a:p>
            <a:pPr indent="-317500" lvl="0" marL="457200" rtl="0" algn="l">
              <a:spcBef>
                <a:spcPts val="0"/>
              </a:spcBef>
              <a:spcAft>
                <a:spcPts val="0"/>
              </a:spcAft>
              <a:buSzPts val="1400"/>
              <a:buChar char="●"/>
            </a:pPr>
            <a:r>
              <a:rPr lang="en"/>
              <a:t>Some people might need several appraisals done on their homes to get an accurate price. </a:t>
            </a:r>
            <a:endParaRPr/>
          </a:p>
          <a:p>
            <a:pPr indent="-317500" lvl="0" marL="457200" rtl="0" algn="l">
              <a:spcBef>
                <a:spcPts val="0"/>
              </a:spcBef>
              <a:spcAft>
                <a:spcPts val="0"/>
              </a:spcAft>
              <a:buSzPts val="1400"/>
              <a:buChar char="●"/>
            </a:pPr>
            <a:r>
              <a:rPr lang="en"/>
              <a:t>Subject to human error as it relies on human judgement </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of Program </a:t>
            </a:r>
            <a:endParaRPr/>
          </a:p>
        </p:txBody>
      </p:sp>
      <p:sp>
        <p:nvSpPr>
          <p:cNvPr id="91" name="Google Shape;91;p1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CE9178"/>
                </a:solidFill>
                <a:highlight>
                  <a:srgbClr val="1E1E1E"/>
                </a:highlight>
                <a:latin typeface="Courier New"/>
                <a:ea typeface="Courier New"/>
                <a:cs typeface="Courier New"/>
                <a:sym typeface="Courier New"/>
              </a:rPr>
              <a:t>'https://raw.githubusercontent.com/ageron/handson-ml2/master/datasets/housing/housing.tgz'</a:t>
            </a:r>
            <a:endParaRPr sz="1050">
              <a:solidFill>
                <a:srgbClr val="CE9178"/>
              </a:solidFill>
              <a:highlight>
                <a:srgbClr val="1E1E1E"/>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92" name="Google Shape;92;p18" title="Screenshot 2025-04-20 at 6.34.06 PM.png"/>
          <p:cNvPicPr preferRelativeResize="0"/>
          <p:nvPr/>
        </p:nvPicPr>
        <p:blipFill>
          <a:blip r:embed="rId3">
            <a:alphaModFix/>
          </a:blip>
          <a:stretch>
            <a:fillRect/>
          </a:stretch>
        </p:blipFill>
        <p:spPr>
          <a:xfrm>
            <a:off x="95475" y="1841750"/>
            <a:ext cx="8815150" cy="2221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Saving Money for All :)</a:t>
            </a:r>
            <a:endParaRPr/>
          </a:p>
        </p:txBody>
      </p:sp>
      <p:pic>
        <p:nvPicPr>
          <p:cNvPr id="98" name="Google Shape;98;p19" title="Screenshot 2025-04-20 at 1.47.27 PM.png"/>
          <p:cNvPicPr preferRelativeResize="0"/>
          <p:nvPr/>
        </p:nvPicPr>
        <p:blipFill>
          <a:blip r:embed="rId3">
            <a:alphaModFix/>
          </a:blip>
          <a:stretch>
            <a:fillRect/>
          </a:stretch>
        </p:blipFill>
        <p:spPr>
          <a:xfrm>
            <a:off x="152400" y="152400"/>
            <a:ext cx="7023106" cy="3925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